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17"/>
  </p:notesMasterIdLst>
  <p:sldIdLst>
    <p:sldId id="325" r:id="rId5"/>
    <p:sldId id="327" r:id="rId6"/>
    <p:sldId id="328" r:id="rId7"/>
    <p:sldId id="329" r:id="rId8"/>
    <p:sldId id="330" r:id="rId9"/>
    <p:sldId id="339" r:id="rId10"/>
    <p:sldId id="331" r:id="rId11"/>
    <p:sldId id="338" r:id="rId12"/>
    <p:sldId id="332" r:id="rId13"/>
    <p:sldId id="333" r:id="rId14"/>
    <p:sldId id="334" r:id="rId15"/>
    <p:sldId id="33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029" autoAdjust="0"/>
    <p:restoredTop sz="77201" autoAdjust="0"/>
  </p:normalViewPr>
  <p:slideViewPr>
    <p:cSldViewPr snapToGrid="0">
      <p:cViewPr varScale="1">
        <p:scale>
          <a:sx n="55" d="100"/>
          <a:sy n="55" d="100"/>
        </p:scale>
        <p:origin x="-126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650E8C-2689-4B15-B826-80064E9C0C1C}" type="datetimeFigureOut">
              <a:rPr lang="en-US" smtClean="0"/>
              <a:pPr/>
              <a:t>3/25/2020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94154B-F4A3-483A-917E-306EE56506CE}" type="slidenum">
              <a:rPr lang="en-US" smtClean="0"/>
              <a:pPr/>
              <a:t>‹#›</a:t>
            </a:fld>
            <a:endParaRPr lang="en-US" dirty="0"/>
          </a:p>
        </p:txBody>
      </p:sp>
    </p:spTree>
    <p:extLst>
      <p:ext uri="{BB962C8B-B14F-4D97-AF65-F5344CB8AC3E}">
        <p14:creationId xmlns:p14="http://schemas.microsoft.com/office/powerpoint/2010/main" xmlns="" val="3891243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Staffing is a cornerstone of human resource management. The performance of any healthcare organization depends primarily on the continuous availability of enough qualified workers, judiciously deployed and operating in a work environment that enhances their productivity. Studies showed the importance of adequate staffing for optimizing both patient outcomes and the quality and security of care. Nurses play a critical role in maintaining the safety and structure of the inpatient environment, meeting patients' support needs, and working collaboratively to develop symptom management strategies. These dimensions of care are enacted and maintained by a nursing staff group of sufficient number and level of expertise.</a:t>
            </a:r>
            <a:endParaRPr lang="x-none" dirty="0"/>
          </a:p>
        </p:txBody>
      </p:sp>
      <p:sp>
        <p:nvSpPr>
          <p:cNvPr id="4" name="Slide Number Placeholder 3"/>
          <p:cNvSpPr>
            <a:spLocks noGrp="1"/>
          </p:cNvSpPr>
          <p:nvPr>
            <p:ph type="sldNum" sz="quarter" idx="5"/>
          </p:nvPr>
        </p:nvSpPr>
        <p:spPr/>
        <p:txBody>
          <a:bodyPr/>
          <a:lstStyle/>
          <a:p>
            <a:fld id="{0394154B-F4A3-483A-917E-306EE56506CE}" type="slidenum">
              <a:rPr lang="en-US" smtClean="0"/>
              <a:pPr/>
              <a:t>2</a:t>
            </a:fld>
            <a:endParaRPr lang="en-US" dirty="0"/>
          </a:p>
        </p:txBody>
      </p:sp>
    </p:spTree>
    <p:extLst>
      <p:ext uri="{BB962C8B-B14F-4D97-AF65-F5344CB8AC3E}">
        <p14:creationId xmlns:p14="http://schemas.microsoft.com/office/powerpoint/2010/main" xmlns="" val="887029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skilled nursing facility is an in-patient rehabilitation center staffed with trained medical professionals (</a:t>
            </a:r>
            <a:r>
              <a:rPr lang="en-US" dirty="0"/>
              <a:t>Han et al., 2017</a:t>
            </a:r>
            <a:r>
              <a:rPr lang="en-US" sz="1200" b="0" i="0" kern="1200" dirty="0">
                <a:solidFill>
                  <a:schemeClr val="tx1"/>
                </a:solidFill>
                <a:effectLst/>
                <a:latin typeface="+mn-lt"/>
                <a:ea typeface="+mn-ea"/>
                <a:cs typeface="+mn-cs"/>
              </a:rPr>
              <a:t>). Such facilities provide the medically necessary services of nurses, physical and occupational therapists, speech pathologists, and audiologists. Typically, a skilled nursing facility is a temporary residence for patients undergoing medically necessary rehabilitation treatment. A nursing home is more often a permanent residence for people in need of custodial care. Skilled nursing facilities provide round-the-clock assistance with healthcare and activities of daily living. There are numerous federal regulations regarding what skilled nursing facilities must and must not do. very hospital, long-term care facility or clinic has its own nursing staffing model. The model is designed to be consistent with patient care needs, quality of care, nursing staff qualifications and clinical expertise, and nursing managers. Staffing models may also depend on state regulations that provide guidance on optimum care guaranteed by certain nurse-patient ratios.</a:t>
            </a:r>
          </a:p>
          <a:p>
            <a:endParaRPr lang="x-none" dirty="0"/>
          </a:p>
        </p:txBody>
      </p:sp>
      <p:sp>
        <p:nvSpPr>
          <p:cNvPr id="4" name="Slide Number Placeholder 3"/>
          <p:cNvSpPr>
            <a:spLocks noGrp="1"/>
          </p:cNvSpPr>
          <p:nvPr>
            <p:ph type="sldNum" sz="quarter" idx="5"/>
          </p:nvPr>
        </p:nvSpPr>
        <p:spPr/>
        <p:txBody>
          <a:bodyPr/>
          <a:lstStyle/>
          <a:p>
            <a:fld id="{0394154B-F4A3-483A-917E-306EE56506CE}" type="slidenum">
              <a:rPr lang="en-US" smtClean="0"/>
              <a:pPr/>
              <a:t>3</a:t>
            </a:fld>
            <a:endParaRPr lang="en-US" dirty="0"/>
          </a:p>
        </p:txBody>
      </p:sp>
    </p:spTree>
    <p:extLst>
      <p:ext uri="{BB962C8B-B14F-4D97-AF65-F5344CB8AC3E}">
        <p14:creationId xmlns:p14="http://schemas.microsoft.com/office/powerpoint/2010/main" xmlns="" val="1592216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staffing model is an essential tool in identifying and allocating staff in a nursing facility.  The model is important in covering pattern shifts in staffing, utilize any overtime, and the use of non-essential staff. The model dictates the levels of staffing and the interaction of the staff to the clients. The model is also used in dictating the hours of working and if the staff is to work part time or on full time basis. The staffing model is used by the management in making key decisions on staff. An effective staffing model has takes into account the goals of the nursing facility, establishes the current and future needs of the facility, and seeks to establish a strong workplace culture.</a:t>
            </a:r>
            <a:endParaRPr lang="x-none" dirty="0"/>
          </a:p>
        </p:txBody>
      </p:sp>
      <p:sp>
        <p:nvSpPr>
          <p:cNvPr id="4" name="Slide Number Placeholder 3"/>
          <p:cNvSpPr>
            <a:spLocks noGrp="1"/>
          </p:cNvSpPr>
          <p:nvPr>
            <p:ph type="sldNum" sz="quarter" idx="5"/>
          </p:nvPr>
        </p:nvSpPr>
        <p:spPr/>
        <p:txBody>
          <a:bodyPr/>
          <a:lstStyle/>
          <a:p>
            <a:fld id="{0394154B-F4A3-483A-917E-306EE56506CE}" type="slidenum">
              <a:rPr lang="en-US" smtClean="0"/>
              <a:pPr/>
              <a:t>4</a:t>
            </a:fld>
            <a:endParaRPr lang="en-US" dirty="0"/>
          </a:p>
        </p:txBody>
      </p:sp>
    </p:spTree>
    <p:extLst>
      <p:ext uri="{BB962C8B-B14F-4D97-AF65-F5344CB8AC3E}">
        <p14:creationId xmlns:p14="http://schemas.microsoft.com/office/powerpoint/2010/main" xmlns="" val="3002237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Queueing staffing model seeks to ensure the ratio of nurses to the 30 beds in the skilled nursing facility is kept as low as possible. However, the number of nursing staff must not exceed the 30, this is the maximum number of patients that can be admitted. The model ensures that patients who seek healthcare services at the facility receive services at the right time and are assured of quality in the services. Electronic data is used to make decisions on the needs of patient and clinical procedures to ensure all the patients in the 30-bed facility are well taken care of. The nurses ensure the admission of patients, discharging and transfer of patients is swiftly handled. The staffing model should ensure that nurses are available and every patient is well taken care of as this affects the occupancy and comfort of the patients in the facility. To maximize output and delivery of services, the nurses should be able to operate on shifts ranging from 8- 12 hours. This ensure that there is no overworking or underworking of nursing staff. </a:t>
            </a:r>
            <a:endParaRPr lang="x-none" dirty="0"/>
          </a:p>
        </p:txBody>
      </p:sp>
      <p:sp>
        <p:nvSpPr>
          <p:cNvPr id="4" name="Slide Number Placeholder 3"/>
          <p:cNvSpPr>
            <a:spLocks noGrp="1"/>
          </p:cNvSpPr>
          <p:nvPr>
            <p:ph type="sldNum" sz="quarter" idx="5"/>
          </p:nvPr>
        </p:nvSpPr>
        <p:spPr/>
        <p:txBody>
          <a:bodyPr/>
          <a:lstStyle/>
          <a:p>
            <a:fld id="{0394154B-F4A3-483A-917E-306EE56506CE}" type="slidenum">
              <a:rPr lang="en-US" smtClean="0"/>
              <a:pPr/>
              <a:t>5</a:t>
            </a:fld>
            <a:endParaRPr lang="en-US" dirty="0"/>
          </a:p>
        </p:txBody>
      </p:sp>
    </p:spTree>
    <p:extLst>
      <p:ext uri="{BB962C8B-B14F-4D97-AF65-F5344CB8AC3E}">
        <p14:creationId xmlns:p14="http://schemas.microsoft.com/office/powerpoint/2010/main" xmlns="" val="2795362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staffing of nursing in this model depends on how frequent the 30-bed facility is filled. The ratio between nurses and patients should be as minimum as possible. The role of nurses is to attend to patients, in a queueing staffing model, the nurses are called by the patients in need through a push button. The patients are assigned nurses who attend to them and administers their prescribed medications. However, a different nurse may attend to the patient incase the assigned nurse is busy with other patients or unavailable. The nurses and beds are multi-server. Patients are admitted and discharged. This causes a change in the needs of services and the number of patients who are in the inpatient facility. For example; during an admission, a nurse must be present to receive the patient and take them to the facility bed. During discharge, a nursing staff is required to file discharge information.</a:t>
            </a:r>
            <a:endParaRPr lang="x-none" dirty="0"/>
          </a:p>
        </p:txBody>
      </p:sp>
      <p:sp>
        <p:nvSpPr>
          <p:cNvPr id="4" name="Slide Number Placeholder 3"/>
          <p:cNvSpPr>
            <a:spLocks noGrp="1"/>
          </p:cNvSpPr>
          <p:nvPr>
            <p:ph type="sldNum" sz="quarter" idx="5"/>
          </p:nvPr>
        </p:nvSpPr>
        <p:spPr/>
        <p:txBody>
          <a:bodyPr/>
          <a:lstStyle/>
          <a:p>
            <a:fld id="{0394154B-F4A3-483A-917E-306EE56506CE}" type="slidenum">
              <a:rPr lang="en-US" smtClean="0"/>
              <a:pPr/>
              <a:t>6</a:t>
            </a:fld>
            <a:endParaRPr lang="en-US" dirty="0"/>
          </a:p>
        </p:txBody>
      </p:sp>
    </p:spTree>
    <p:extLst>
      <p:ext uri="{BB962C8B-B14F-4D97-AF65-F5344CB8AC3E}">
        <p14:creationId xmlns:p14="http://schemas.microsoft.com/office/powerpoint/2010/main" xmlns="" val="726902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Quality metrics are the essential components of an effective and efficient staffing model. The metrics are the measurements that are used in ensuring that clients at a skilled nursing facility receive quality healthcare services. The quality metrics ensure that the delivery system and the customer requirements are comparable and consistent in a quality staffing model. The queueing models should ensure that the ratio of nursing staff to patients is as minimal as possible to ensure effectiveness. The model should facilitate a high total direct productive hours of care per each patient day. The model should be able to accommodate the total patients that require healthcare services over a set period of time. The staffing model should cater for the individual characteristics of patients. The staffing model should ensure that the services offered are patient oriented and meet the needs of the patients. </a:t>
            </a:r>
            <a:endParaRPr lang="x-none" dirty="0"/>
          </a:p>
        </p:txBody>
      </p:sp>
      <p:sp>
        <p:nvSpPr>
          <p:cNvPr id="4" name="Slide Number Placeholder 3"/>
          <p:cNvSpPr>
            <a:spLocks noGrp="1"/>
          </p:cNvSpPr>
          <p:nvPr>
            <p:ph type="sldNum" sz="quarter" idx="5"/>
          </p:nvPr>
        </p:nvSpPr>
        <p:spPr/>
        <p:txBody>
          <a:bodyPr/>
          <a:lstStyle/>
          <a:p>
            <a:fld id="{0394154B-F4A3-483A-917E-306EE56506CE}" type="slidenum">
              <a:rPr lang="en-US" smtClean="0"/>
              <a:pPr/>
              <a:t>7</a:t>
            </a:fld>
            <a:endParaRPr lang="en-US" dirty="0"/>
          </a:p>
        </p:txBody>
      </p:sp>
    </p:spTree>
    <p:extLst>
      <p:ext uri="{BB962C8B-B14F-4D97-AF65-F5344CB8AC3E}">
        <p14:creationId xmlns:p14="http://schemas.microsoft.com/office/powerpoint/2010/main" xmlns="" val="3337396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information technology system provides electronic data and supports clinical and operational decision making. The information includes demands for nursing care and the related service periods. Quality metrics should include an up to date technology systems availing electronic data. The staffing model should ensure that the amount of time taken by patients to wait on medical services is reduced to as minimal as possible. This may necessitate the inclusion of more skilled nursing staff to ensure all patients are attended to. The staffing model ensures that nurses hired are all trained to handle a majority of the patients that seek medical services. This ensures that the nurses can handle cases at the same time and with the same quality. </a:t>
            </a:r>
            <a:endParaRPr lang="x-none" dirty="0"/>
          </a:p>
        </p:txBody>
      </p:sp>
      <p:sp>
        <p:nvSpPr>
          <p:cNvPr id="4" name="Slide Number Placeholder 3"/>
          <p:cNvSpPr>
            <a:spLocks noGrp="1"/>
          </p:cNvSpPr>
          <p:nvPr>
            <p:ph type="sldNum" sz="quarter" idx="5"/>
          </p:nvPr>
        </p:nvSpPr>
        <p:spPr/>
        <p:txBody>
          <a:bodyPr/>
          <a:lstStyle/>
          <a:p>
            <a:fld id="{0394154B-F4A3-483A-917E-306EE56506CE}" type="slidenum">
              <a:rPr lang="en-US" smtClean="0"/>
              <a:pPr/>
              <a:t>8</a:t>
            </a:fld>
            <a:endParaRPr lang="en-US" dirty="0"/>
          </a:p>
        </p:txBody>
      </p:sp>
    </p:spTree>
    <p:extLst>
      <p:ext uri="{BB962C8B-B14F-4D97-AF65-F5344CB8AC3E}">
        <p14:creationId xmlns:p14="http://schemas.microsoft.com/office/powerpoint/2010/main" xmlns="" val="2888623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Electronic data provided by information technology systems is crucial in providing data on demands for nursing care and the related service times. The implementation of information technology systems can be expensive. The costs are incurred in acquiring technological equipment and the training of nursing staff to use and manage the systems. Maintaining an appropriate nursing staffing level and typically accounts for over 50% of all the costs incurred by nursing facilities (Mosley, 2019). To efficiently staff the facility, nurses may need to be hired. This will incur he facility in pay rise and extra salary payments to hired nurses to meet the demand for nursing services by the patients.</a:t>
            </a:r>
            <a:endParaRPr lang="x-none" dirty="0"/>
          </a:p>
        </p:txBody>
      </p:sp>
      <p:sp>
        <p:nvSpPr>
          <p:cNvPr id="4" name="Slide Number Placeholder 3"/>
          <p:cNvSpPr>
            <a:spLocks noGrp="1"/>
          </p:cNvSpPr>
          <p:nvPr>
            <p:ph type="sldNum" sz="quarter" idx="5"/>
          </p:nvPr>
        </p:nvSpPr>
        <p:spPr/>
        <p:txBody>
          <a:bodyPr/>
          <a:lstStyle/>
          <a:p>
            <a:fld id="{0394154B-F4A3-483A-917E-306EE56506CE}" type="slidenum">
              <a:rPr lang="en-US" smtClean="0"/>
              <a:pPr/>
              <a:t>9</a:t>
            </a:fld>
            <a:endParaRPr lang="en-US" dirty="0"/>
          </a:p>
        </p:txBody>
      </p:sp>
    </p:spTree>
    <p:extLst>
      <p:ext uri="{BB962C8B-B14F-4D97-AF65-F5344CB8AC3E}">
        <p14:creationId xmlns:p14="http://schemas.microsoft.com/office/powerpoint/2010/main" xmlns="" val="3226721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continuous monitoring plan is a program that continuously assess the implementation of the model. The continuous monitoring ensures that the model achieves effectiveness in staffing the 30-bed skilled nursing facility. The plan must ensure that the goals of the facility are met (Wolf, 2020). The facility can implement quarterly reviewing of its information technology systems and the data they contain. This will ensure effective delivery of services and up to date on nurse staff demands. The facility can also conduct a periodic assessment of the nursing stuff. This can be through the review of job contracts and policies of employment. This is to ensure that nurses offer quality services and that the number of nursing staff matches their demand.</a:t>
            </a:r>
            <a:endParaRPr lang="x-none" dirty="0"/>
          </a:p>
        </p:txBody>
      </p:sp>
      <p:sp>
        <p:nvSpPr>
          <p:cNvPr id="4" name="Slide Number Placeholder 3"/>
          <p:cNvSpPr>
            <a:spLocks noGrp="1"/>
          </p:cNvSpPr>
          <p:nvPr>
            <p:ph type="sldNum" sz="quarter" idx="5"/>
          </p:nvPr>
        </p:nvSpPr>
        <p:spPr/>
        <p:txBody>
          <a:bodyPr/>
          <a:lstStyle/>
          <a:p>
            <a:fld id="{0394154B-F4A3-483A-917E-306EE56506CE}" type="slidenum">
              <a:rPr lang="en-US" smtClean="0"/>
              <a:pPr/>
              <a:t>10</a:t>
            </a:fld>
            <a:endParaRPr lang="en-US" dirty="0"/>
          </a:p>
        </p:txBody>
      </p:sp>
    </p:spTree>
    <p:extLst>
      <p:ext uri="{BB962C8B-B14F-4D97-AF65-F5344CB8AC3E}">
        <p14:creationId xmlns:p14="http://schemas.microsoft.com/office/powerpoint/2010/main" xmlns="" val="2533172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Queueing model’s two dimensional view is taking into considerations of the number of beds available, 30 beds, and the nurses available. The model aims to ensure that patients receive medical attention right when they need the services. In doing so, the model ensures that optimal nurses are hired and employed to ensure the needs of the patients are met. The model can also be used to further understand other events in the medical set up that have no direct relationship with the staffing. An example of the insight is a great deal of concern about long wait for inpatient beds by patients in the emergency room (Mosley, 2019).</a:t>
            </a:r>
            <a:endParaRPr lang="x-none" dirty="0"/>
          </a:p>
        </p:txBody>
      </p:sp>
      <p:sp>
        <p:nvSpPr>
          <p:cNvPr id="4" name="Slide Number Placeholder 3"/>
          <p:cNvSpPr>
            <a:spLocks noGrp="1"/>
          </p:cNvSpPr>
          <p:nvPr>
            <p:ph type="sldNum" sz="quarter" idx="5"/>
          </p:nvPr>
        </p:nvSpPr>
        <p:spPr/>
        <p:txBody>
          <a:bodyPr/>
          <a:lstStyle/>
          <a:p>
            <a:fld id="{0394154B-F4A3-483A-917E-306EE56506CE}" type="slidenum">
              <a:rPr lang="en-US" smtClean="0"/>
              <a:pPr/>
              <a:t>11</a:t>
            </a:fld>
            <a:endParaRPr lang="en-US" dirty="0"/>
          </a:p>
        </p:txBody>
      </p:sp>
    </p:spTree>
    <p:extLst>
      <p:ext uri="{BB962C8B-B14F-4D97-AF65-F5344CB8AC3E}">
        <p14:creationId xmlns:p14="http://schemas.microsoft.com/office/powerpoint/2010/main" xmlns="" val="1649004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1FB8A62-DCE9-4436-9813-08E79A925A23}"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AE9BF7-07DF-409E-B752-2C7FF3C69342}"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878DD4-B65A-4D2E-BBD5-ED45F05FDBDE}"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F24808-1E67-42D6-909C-FFD2C25166CD}" type="datetime1">
              <a:rPr lang="en-US" smtClean="0"/>
              <a:pPr/>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40FC86-635A-4D7D-B975-7D2311E38442}" type="datetime1">
              <a:rPr lang="en-US" smtClean="0"/>
              <a:pPr/>
              <a:t>3/25/2020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C2A4C6A-45FD-4202-953C-8BAC2B3505A4}" type="datetime1">
              <a:rPr lang="en-US" smtClean="0"/>
              <a:pPr/>
              <a:t>3/25/2020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01E0CF-6B8F-49E5-98A1-A47C358284A1}" type="datetime1">
              <a:rPr lang="en-US" smtClean="0"/>
              <a:pPr/>
              <a:t>3/25/2020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A5BE61-E0C4-4540-89B0-D647AC89119E}" type="datetime1">
              <a:rPr lang="en-US" smtClean="0"/>
              <a:pPr/>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DCBBA7-94F5-4632-977F-A069F5B4DE45}" type="datetime1">
              <a:rPr lang="en-US" smtClean="0"/>
              <a:pPr/>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5E7F13-71B8-4E89-9805-DA65EBFE4E21}"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94F798-4536-418F-AF46-E7615AACEFFE}"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5B916B1-B68C-4957-AE0B-93441D9E3D2F}" type="datetime1">
              <a:rPr lang="en-US" smtClean="0"/>
              <a:pPr/>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E64BFA5-A92D-41C0-B87E-588E162B4D01}" type="datetime1">
              <a:rPr lang="en-US" smtClean="0"/>
              <a:pPr/>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6EDBA82-64E2-4933-AD0E-2A0A12EEC9DB}" type="datetime1">
              <a:rPr lang="en-US" smtClean="0"/>
              <a:pPr/>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B3C782-30F3-4353-A7EC-A4019AF6CF86}"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DC2840-3F9A-41D5-88D3-AF4A12202226}"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A32D190-7243-461F-A783-93D8A78C031A}" type="datetime1">
              <a:rPr lang="en-US" smtClean="0"/>
              <a:pPr/>
              <a:t>3/25/2020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xmlns="" id="{FA94DED7-0A28-4AD9-8747-E9411322501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65" name="Rectangle 64">
            <a:extLst>
              <a:ext uri="{FF2B5EF4-FFF2-40B4-BE49-F238E27FC236}">
                <a16:creationId xmlns:a16="http://schemas.microsoft.com/office/drawing/2014/main" xmlns="" id="{6F175609-91A3-416E-BC3D-7548FDE0291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7" name="Rectangle 66">
            <a:extLst>
              <a:ext uri="{FF2B5EF4-FFF2-40B4-BE49-F238E27FC236}">
                <a16:creationId xmlns:a16="http://schemas.microsoft.com/office/drawing/2014/main" xmlns="" id="{9A3B0D54-9DF0-4FF8-A0AA-B4234DF358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 y="0"/>
            <a:ext cx="4639734" cy="6858000"/>
          </a:xfrm>
          <a:prstGeom prst="rect">
            <a:avLst/>
          </a:prstGeom>
          <a:solidFill>
            <a:schemeClr val="bg2">
              <a:lumMod val="1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xmlns="" id="{595E423F-7192-4CEF-A3DE-67A5D88963FC}"/>
              </a:ext>
            </a:extLst>
          </p:cNvPr>
          <p:cNvSpPr>
            <a:spLocks noGrp="1"/>
          </p:cNvSpPr>
          <p:nvPr>
            <p:ph type="ctrTitle"/>
          </p:nvPr>
        </p:nvSpPr>
        <p:spPr>
          <a:xfrm>
            <a:off x="540279" y="1795849"/>
            <a:ext cx="3778870" cy="3114818"/>
          </a:xfrm>
        </p:spPr>
        <p:txBody>
          <a:bodyPr>
            <a:normAutofit/>
          </a:bodyPr>
          <a:lstStyle/>
          <a:p>
            <a:r>
              <a:rPr lang="en-US" sz="4000" dirty="0">
                <a:solidFill>
                  <a:srgbClr val="FEFFFF"/>
                </a:solidFill>
              </a:rPr>
              <a:t>STAFFING MODEL</a:t>
            </a:r>
          </a:p>
        </p:txBody>
      </p:sp>
      <p:pic>
        <p:nvPicPr>
          <p:cNvPr id="7" name="Picture 6" descr="A close up of abstract drawing of downtown buildings">
            <a:extLst>
              <a:ext uri="{FF2B5EF4-FFF2-40B4-BE49-F238E27FC236}">
                <a16:creationId xmlns:a16="http://schemas.microsoft.com/office/drawing/2014/main" xmlns="" id="{9E8E76DD-36CE-456F-AE4B-0CA05DD4A062}"/>
              </a:ext>
            </a:extLst>
          </p:cNvPr>
          <p:cNvPicPr>
            <a:picLocks noChangeAspect="1"/>
          </p:cNvPicPr>
          <p:nvPr/>
        </p:nvPicPr>
        <p:blipFill rotWithShape="1">
          <a:blip r:embed="rId2"/>
          <a:srcRect l="23282" t="24102" r="20509"/>
          <a:stretch/>
        </p:blipFill>
        <p:spPr>
          <a:xfrm>
            <a:off x="4639732" y="10"/>
            <a:ext cx="7552267" cy="6857990"/>
          </a:xfrm>
          <a:prstGeom prst="rect">
            <a:avLst/>
          </a:prstGeom>
        </p:spPr>
      </p:pic>
      <p:sp>
        <p:nvSpPr>
          <p:cNvPr id="69" name="Freeform 5">
            <a:extLst>
              <a:ext uri="{FF2B5EF4-FFF2-40B4-BE49-F238E27FC236}">
                <a16:creationId xmlns:a16="http://schemas.microsoft.com/office/drawing/2014/main" xmlns="" id="{64D236DE-BD07-488F-B236-DDEEFFF720F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 name="Subtitle 2">
            <a:extLst>
              <a:ext uri="{FF2B5EF4-FFF2-40B4-BE49-F238E27FC236}">
                <a16:creationId xmlns:a16="http://schemas.microsoft.com/office/drawing/2014/main" xmlns="" id="{18F4C5B9-7CE7-4198-A777-E8552CCFF3A6}"/>
              </a:ext>
            </a:extLst>
          </p:cNvPr>
          <p:cNvSpPr>
            <a:spLocks noGrp="1"/>
          </p:cNvSpPr>
          <p:nvPr>
            <p:ph type="subTitle" idx="1"/>
          </p:nvPr>
        </p:nvSpPr>
        <p:spPr>
          <a:xfrm>
            <a:off x="540279" y="5189400"/>
            <a:ext cx="3778870" cy="544260"/>
          </a:xfrm>
        </p:spPr>
        <p:txBody>
          <a:bodyPr anchor="ctr">
            <a:normAutofit/>
          </a:bodyPr>
          <a:lstStyle/>
          <a:p>
            <a:r>
              <a:rPr lang="en-US" sz="1600" dirty="0">
                <a:solidFill>
                  <a:srgbClr val="FEFFFF"/>
                </a:solidFill>
              </a:rPr>
              <a:t>Student’s Name</a:t>
            </a:r>
          </a:p>
        </p:txBody>
      </p:sp>
    </p:spTree>
    <p:extLst>
      <p:ext uri="{BB962C8B-B14F-4D97-AF65-F5344CB8AC3E}">
        <p14:creationId xmlns:p14="http://schemas.microsoft.com/office/powerpoint/2010/main" xmlns="" val="1139014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10842B-3819-4962-B3A8-37D8652EA8C2}"/>
              </a:ext>
            </a:extLst>
          </p:cNvPr>
          <p:cNvSpPr>
            <a:spLocks noGrp="1"/>
          </p:cNvSpPr>
          <p:nvPr>
            <p:ph type="title"/>
          </p:nvPr>
        </p:nvSpPr>
        <p:spPr>
          <a:xfrm>
            <a:off x="2592925" y="624110"/>
            <a:ext cx="8911687" cy="651534"/>
          </a:xfrm>
        </p:spPr>
        <p:txBody>
          <a:bodyPr/>
          <a:lstStyle/>
          <a:p>
            <a:r>
              <a:rPr lang="en-US" dirty="0" smtClean="0">
                <a:latin typeface="Times New Roman" panose="02020603050405020304" pitchFamily="18" charset="0"/>
                <a:cs typeface="Times New Roman" panose="02020603050405020304" pitchFamily="18" charset="0"/>
              </a:rPr>
              <a:t>Introduction</a:t>
            </a:r>
            <a:endParaRPr lang="x-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F9A3809-1F26-4511-AA4B-31AE50F78E64}"/>
              </a:ext>
            </a:extLst>
          </p:cNvPr>
          <p:cNvSpPr>
            <a:spLocks noGrp="1"/>
          </p:cNvSpPr>
          <p:nvPr>
            <p:ph idx="1"/>
          </p:nvPr>
        </p:nvSpPr>
        <p:spPr>
          <a:xfrm>
            <a:off x="1238865" y="1275644"/>
            <a:ext cx="10265747" cy="4635578"/>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Staffing is an essential component of human resource management. Performance of healthcare facilities often depends of the availability of staff, sensible deployment and a work environment that promotes their productivity (Wolf, 2020). </a:t>
            </a:r>
          </a:p>
          <a:p>
            <a:pPr>
              <a:lnSpc>
                <a:spcPct val="200000"/>
              </a:lnSpc>
            </a:pPr>
            <a:r>
              <a:rPr lang="en-US" sz="2000" dirty="0">
                <a:latin typeface="Times New Roman" panose="02020603050405020304" pitchFamily="18" charset="0"/>
                <a:cs typeface="Times New Roman" panose="02020603050405020304" pitchFamily="18" charset="0"/>
              </a:rPr>
              <a:t>Healthcare organizations are facing a challenge of having an appropriate staffing levels. Nurses makeup the largest percentage of healthcare professional globally, various staffing models have been implemented including grade mix, skills mix, nursing shifts, staffing levels, and nurse work patterns. </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98912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599150-68F6-48B7-9C0D-ACD6B430E630}"/>
              </a:ext>
            </a:extLst>
          </p:cNvPr>
          <p:cNvSpPr>
            <a:spLocks noGrp="1"/>
          </p:cNvSpPr>
          <p:nvPr>
            <p:ph type="title"/>
          </p:nvPr>
        </p:nvSpPr>
        <p:spPr>
          <a:xfrm>
            <a:off x="2592925" y="624110"/>
            <a:ext cx="8911687" cy="806484"/>
          </a:xfrm>
        </p:spPr>
        <p:txBody>
          <a:bodyPr/>
          <a:lstStyle/>
          <a:p>
            <a:r>
              <a:rPr lang="en-US" dirty="0" smtClean="0">
                <a:latin typeface="Times New Roman" panose="02020603050405020304" pitchFamily="18" charset="0"/>
                <a:cs typeface="Times New Roman" panose="02020603050405020304" pitchFamily="18" charset="0"/>
              </a:rPr>
              <a:t>Skilled Nursing Facility</a:t>
            </a:r>
            <a:endParaRPr lang="x-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265A40B-9CED-479C-AC55-D5DFACBC352C}"/>
              </a:ext>
            </a:extLst>
          </p:cNvPr>
          <p:cNvSpPr>
            <a:spLocks noGrp="1"/>
          </p:cNvSpPr>
          <p:nvPr>
            <p:ph idx="1"/>
          </p:nvPr>
        </p:nvSpPr>
        <p:spPr>
          <a:xfrm>
            <a:off x="1268361" y="1430594"/>
            <a:ext cx="10236251" cy="4480628"/>
          </a:xfrm>
        </p:spPr>
        <p:txBody>
          <a:bodyPr>
            <a:normAutofit/>
          </a:bodyPr>
          <a:lstStyle/>
          <a:p>
            <a:pPr marL="0" indent="0">
              <a:lnSpc>
                <a:spcPct val="200000"/>
              </a:lnSpc>
              <a:buNone/>
            </a:pPr>
            <a:r>
              <a:rPr lang="en-US" dirty="0">
                <a:latin typeface="Times New Roman" panose="02020603050405020304" pitchFamily="18" charset="0"/>
                <a:cs typeface="Times New Roman" panose="02020603050405020304" pitchFamily="18" charset="0"/>
              </a:rPr>
              <a:t>Skilled nursing facilities are inpatient rehabilitation centers that are staffed with medical professionals. These facilities offer medical services of audiologists, pathologists, nurses and occupational therapists. A skilled nursing facility acts as a temporal home for patients where they receive the necessary medical rehabilitation treatment. In skilled nursing facilities, patients receive activities of daily living and healthcare around the clock. Skilled nursing facilities are guided by federal regulations. </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79171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2D2124-4DA3-4D85-8541-30A6123F874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Staffing </a:t>
            </a:r>
            <a:r>
              <a:rPr lang="en-US" dirty="0" smtClean="0">
                <a:latin typeface="Times New Roman" panose="02020603050405020304" pitchFamily="18" charset="0"/>
                <a:cs typeface="Times New Roman" panose="02020603050405020304" pitchFamily="18" charset="0"/>
              </a:rPr>
              <a:t>Models </a:t>
            </a:r>
            <a:endParaRPr lang="x-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18E6214-F3A7-485F-B8B1-F9BEFC099CE7}"/>
              </a:ext>
            </a:extLst>
          </p:cNvPr>
          <p:cNvSpPr>
            <a:spLocks noGrp="1"/>
          </p:cNvSpPr>
          <p:nvPr>
            <p:ph idx="1"/>
          </p:nvPr>
        </p:nvSpPr>
        <p:spPr>
          <a:xfrm>
            <a:off x="1528549" y="1446663"/>
            <a:ext cx="9976063" cy="4464559"/>
          </a:xfrm>
        </p:spPr>
        <p:txBody>
          <a:bodyPr>
            <a:normAutofit/>
          </a:bodyPr>
          <a:lstStyle/>
          <a:p>
            <a:pPr>
              <a:lnSpc>
                <a:spcPct val="200000"/>
              </a:lnSpc>
            </a:pPr>
            <a:r>
              <a:rPr lang="en-US" sz="2400" dirty="0">
                <a:latin typeface="Times New Roman" panose="02020603050405020304" pitchFamily="18" charset="0"/>
                <a:cs typeface="Times New Roman" panose="02020603050405020304" pitchFamily="18" charset="0"/>
              </a:rPr>
              <a:t>Staffing models are dummies used in identifying and allocating staff.</a:t>
            </a:r>
          </a:p>
          <a:p>
            <a:pPr>
              <a:lnSpc>
                <a:spcPct val="200000"/>
              </a:lnSpc>
            </a:pPr>
            <a:r>
              <a:rPr lang="en-US" sz="2400" dirty="0">
                <a:latin typeface="Times New Roman" panose="02020603050405020304" pitchFamily="18" charset="0"/>
                <a:cs typeface="Times New Roman" panose="02020603050405020304" pitchFamily="18" charset="0"/>
              </a:rPr>
              <a:t> staffing models are used in organizing, recruiting, choosing , deciding , job offer and retaining staff (Mitchell et al., 2017). </a:t>
            </a:r>
          </a:p>
          <a:p>
            <a:pPr>
              <a:lnSpc>
                <a:spcPct val="200000"/>
              </a:lnSpc>
            </a:pPr>
            <a:r>
              <a:rPr lang="en-US" sz="2400" dirty="0">
                <a:latin typeface="Times New Roman" panose="02020603050405020304" pitchFamily="18" charset="0"/>
                <a:cs typeface="Times New Roman" panose="02020603050405020304" pitchFamily="18" charset="0"/>
              </a:rPr>
              <a:t>An effective model is essential in the success of a skilled nursing facility</a:t>
            </a:r>
            <a:r>
              <a:rPr lang="en-US" sz="2400" dirty="0" smtClean="0">
                <a:latin typeface="Times New Roman" panose="02020603050405020304" pitchFamily="18" charset="0"/>
                <a:cs typeface="Times New Roman" panose="02020603050405020304" pitchFamily="18" charset="0"/>
              </a:rPr>
              <a:t>. An appropriate model issue to determine patient nurse ration</a:t>
            </a:r>
            <a:endParaRPr lang="en-US" sz="2400" dirty="0">
              <a:latin typeface="Times New Roman" panose="02020603050405020304" pitchFamily="18" charset="0"/>
              <a:cs typeface="Times New Roman" panose="02020603050405020304" pitchFamily="18" charset="0"/>
            </a:endParaRPr>
          </a:p>
          <a:p>
            <a:pPr>
              <a:lnSpc>
                <a:spcPct val="200000"/>
              </a:lnSpc>
            </a:pPr>
            <a:endParaRPr lang="en-US" sz="2400" dirty="0">
              <a:latin typeface="Times New Roman" panose="02020603050405020304" pitchFamily="18" charset="0"/>
              <a:cs typeface="Times New Roman" panose="02020603050405020304" pitchFamily="18" charset="0"/>
            </a:endParaRPr>
          </a:p>
          <a:p>
            <a:pPr>
              <a:lnSpc>
                <a:spcPct val="200000"/>
              </a:lnSpc>
            </a:pPr>
            <a:endParaRPr lang="en-US" sz="2400" dirty="0">
              <a:latin typeface="Times New Roman" panose="02020603050405020304" pitchFamily="18" charset="0"/>
              <a:cs typeface="Times New Roman" panose="02020603050405020304" pitchFamily="18" charset="0"/>
            </a:endParaRPr>
          </a:p>
          <a:p>
            <a:pPr>
              <a:lnSpc>
                <a:spcPct val="200000"/>
              </a:lnSpc>
            </a:pP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67866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41DBF3-BBA1-4C45-81BD-573C375F34F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 Queueing Staffing model </a:t>
            </a:r>
            <a:endParaRPr lang="x-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2FBBAF8-4660-4624-B52F-2F5763B09375}"/>
              </a:ext>
            </a:extLst>
          </p:cNvPr>
          <p:cNvSpPr>
            <a:spLocks noGrp="1"/>
          </p:cNvSpPr>
          <p:nvPr>
            <p:ph idx="1"/>
          </p:nvPr>
        </p:nvSpPr>
        <p:spPr>
          <a:xfrm>
            <a:off x="1173707" y="1282890"/>
            <a:ext cx="10330905" cy="4628332"/>
          </a:xfrm>
        </p:spPr>
        <p:txBody>
          <a:bodyPr>
            <a:normAutofit/>
          </a:bodyPr>
          <a:lstStyle/>
          <a:p>
            <a:pPr>
              <a:lnSpc>
                <a:spcPct val="200000"/>
              </a:lnSpc>
            </a:pPr>
            <a:r>
              <a:rPr lang="en-US" dirty="0">
                <a:latin typeface="Times New Roman" panose="02020603050405020304" pitchFamily="18" charset="0"/>
                <a:cs typeface="Times New Roman" panose="02020603050405020304" pitchFamily="18" charset="0"/>
              </a:rPr>
              <a:t>Based on the relationship between nurses and the available bed system.</a:t>
            </a:r>
          </a:p>
          <a:p>
            <a:pPr>
              <a:lnSpc>
                <a:spcPct val="200000"/>
              </a:lnSpc>
            </a:pPr>
            <a:r>
              <a:rPr lang="en-US" dirty="0">
                <a:latin typeface="Times New Roman" panose="02020603050405020304" pitchFamily="18" charset="0"/>
                <a:cs typeface="Times New Roman" panose="02020603050405020304" pitchFamily="18" charset="0"/>
              </a:rPr>
              <a:t>Decisions made are aimed at availing services at the right time to clients.</a:t>
            </a:r>
          </a:p>
          <a:p>
            <a:pPr>
              <a:lnSpc>
                <a:spcPct val="200000"/>
              </a:lnSpc>
            </a:pPr>
            <a:r>
              <a:rPr lang="en-US" dirty="0">
                <a:latin typeface="Times New Roman" panose="02020603050405020304" pitchFamily="18" charset="0"/>
                <a:cs typeface="Times New Roman" panose="02020603050405020304" pitchFamily="18" charset="0"/>
              </a:rPr>
              <a:t>Updated electronic data is used to make decisions, </a:t>
            </a:r>
          </a:p>
          <a:p>
            <a:pPr>
              <a:lnSpc>
                <a:spcPct val="200000"/>
              </a:lnSpc>
            </a:pPr>
            <a:r>
              <a:rPr lang="en-US" dirty="0">
                <a:latin typeface="Times New Roman" panose="02020603050405020304" pitchFamily="18" charset="0"/>
                <a:cs typeface="Times New Roman" panose="02020603050405020304" pitchFamily="18" charset="0"/>
              </a:rPr>
              <a:t>The interaction between a nurse and the client entails the workload associated with admission, release and transfer of patients (Mosley, 2019). </a:t>
            </a:r>
          </a:p>
          <a:p>
            <a:pPr>
              <a:lnSpc>
                <a:spcPct val="200000"/>
              </a:lnSpc>
            </a:pPr>
            <a:r>
              <a:rPr lang="en-US" dirty="0">
                <a:latin typeface="Times New Roman" panose="02020603050405020304" pitchFamily="18" charset="0"/>
                <a:cs typeface="Times New Roman" panose="02020603050405020304" pitchFamily="18" charset="0"/>
              </a:rPr>
              <a:t>The availability of nurses has an effect on the occupancy of the 30-bed skilled nursing facility</a:t>
            </a:r>
          </a:p>
          <a:p>
            <a:pPr>
              <a:lnSpc>
                <a:spcPct val="200000"/>
              </a:lnSpc>
            </a:pPr>
            <a:r>
              <a:rPr lang="en-US" dirty="0">
                <a:latin typeface="Times New Roman" panose="02020603050405020304" pitchFamily="18" charset="0"/>
                <a:cs typeface="Times New Roman" panose="02020603050405020304" pitchFamily="18" charset="0"/>
              </a:rPr>
              <a:t>Nurses operate in shifts of 8 to 12 hours, guided by a nurse manager.</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26821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36E8B2-21F8-4655-8C40-E1712A961E4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 Queueing </a:t>
            </a:r>
            <a:r>
              <a:rPr lang="en-US" dirty="0" smtClean="0">
                <a:latin typeface="Times New Roman" panose="02020603050405020304" pitchFamily="18" charset="0"/>
                <a:cs typeface="Times New Roman" panose="02020603050405020304" pitchFamily="18" charset="0"/>
              </a:rPr>
              <a:t>Staffing </a:t>
            </a:r>
            <a:r>
              <a:rPr lang="en-US" dirty="0">
                <a:latin typeface="Times New Roman" panose="02020603050405020304" pitchFamily="18" charset="0"/>
                <a:cs typeface="Times New Roman" panose="02020603050405020304" pitchFamily="18" charset="0"/>
              </a:rPr>
              <a:t>M</a:t>
            </a:r>
            <a:r>
              <a:rPr lang="en-US" dirty="0" smtClean="0">
                <a:latin typeface="Times New Roman" panose="02020603050405020304" pitchFamily="18" charset="0"/>
                <a:cs typeface="Times New Roman" panose="02020603050405020304" pitchFamily="18" charset="0"/>
              </a:rPr>
              <a:t>odel </a:t>
            </a:r>
            <a:endParaRPr lang="x-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01720FC2-6055-45BE-8BE1-02638AAA84A8}"/>
              </a:ext>
            </a:extLst>
          </p:cNvPr>
          <p:cNvSpPr>
            <a:spLocks noGrp="1"/>
          </p:cNvSpPr>
          <p:nvPr>
            <p:ph idx="1"/>
          </p:nvPr>
        </p:nvSpPr>
        <p:spPr>
          <a:xfrm>
            <a:off x="1364776" y="1324303"/>
            <a:ext cx="10139836" cy="4586919"/>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Number of nurse staff depends on the patients who are seeking services</a:t>
            </a:r>
            <a:r>
              <a:rPr lang="en-US" sz="2000" dirty="0" smtClean="0">
                <a:latin typeface="Times New Roman" panose="02020603050405020304" pitchFamily="18" charset="0"/>
                <a:cs typeface="Times New Roman" panose="02020603050405020304" pitchFamily="18" charset="0"/>
              </a:rPr>
              <a:t>. This model essentially relies on the frequency the skilled nursing facility is being filled. </a:t>
            </a:r>
            <a:endParaRPr lang="en-US" sz="2000" dirty="0">
              <a:latin typeface="Times New Roman" panose="02020603050405020304" pitchFamily="18" charset="0"/>
              <a:cs typeface="Times New Roman" panose="02020603050405020304" pitchFamily="18" charset="0"/>
            </a:endParaRPr>
          </a:p>
          <a:p>
            <a:pPr>
              <a:lnSpc>
                <a:spcPct val="200000"/>
              </a:lnSpc>
            </a:pPr>
            <a:r>
              <a:rPr lang="en-US" sz="2000" dirty="0">
                <a:latin typeface="Times New Roman" panose="02020603050405020304" pitchFamily="18" charset="0"/>
                <a:cs typeface="Times New Roman" panose="02020603050405020304" pitchFamily="18" charset="0"/>
              </a:rPr>
              <a:t>Nurses are called by a push button to attend to patients admitted to the facility.</a:t>
            </a:r>
          </a:p>
          <a:p>
            <a:pPr>
              <a:lnSpc>
                <a:spcPct val="200000"/>
              </a:lnSpc>
            </a:pPr>
            <a:r>
              <a:rPr lang="en-US" sz="2000" dirty="0">
                <a:latin typeface="Times New Roman" panose="02020603050405020304" pitchFamily="18" charset="0"/>
                <a:cs typeface="Times New Roman" panose="02020603050405020304" pitchFamily="18" charset="0"/>
              </a:rPr>
              <a:t>Patients are allocated to an individual nurse during nurses’ </a:t>
            </a:r>
            <a:r>
              <a:rPr lang="en-US" sz="2000" dirty="0" smtClean="0">
                <a:latin typeface="Times New Roman" panose="02020603050405020304" pitchFamily="18" charset="0"/>
                <a:cs typeface="Times New Roman" panose="02020603050405020304" pitchFamily="18" charset="0"/>
              </a:rPr>
              <a:t>shifts who provide healthcare services and activities of daily life. </a:t>
            </a:r>
            <a:endParaRPr lang="en-US" sz="2000" dirty="0">
              <a:latin typeface="Times New Roman" panose="02020603050405020304" pitchFamily="18" charset="0"/>
              <a:cs typeface="Times New Roman" panose="02020603050405020304" pitchFamily="18" charset="0"/>
            </a:endParaRPr>
          </a:p>
          <a:p>
            <a:pPr>
              <a:lnSpc>
                <a:spcPct val="200000"/>
              </a:lnSpc>
            </a:pPr>
            <a:r>
              <a:rPr lang="en-US" sz="2000" dirty="0">
                <a:latin typeface="Times New Roman" panose="02020603050405020304" pitchFamily="18" charset="0"/>
                <a:cs typeface="Times New Roman" panose="02020603050405020304" pitchFamily="18" charset="0"/>
              </a:rPr>
              <a:t>Admission and discharge of patients creates a shifting demand for nursing services.</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98168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DEC4B0-9ECA-4192-9C98-95D8ED3D8D7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Quality </a:t>
            </a:r>
            <a:r>
              <a:rPr lang="en-US" dirty="0" smtClean="0">
                <a:latin typeface="Times New Roman" panose="02020603050405020304" pitchFamily="18" charset="0"/>
                <a:cs typeface="Times New Roman" panose="02020603050405020304" pitchFamily="18" charset="0"/>
              </a:rPr>
              <a:t>Metrics </a:t>
            </a:r>
            <a:endParaRPr lang="x-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AC3C556-0344-4A13-BA5B-D07F6E8E3660}"/>
              </a:ext>
            </a:extLst>
          </p:cNvPr>
          <p:cNvSpPr>
            <a:spLocks noGrp="1"/>
          </p:cNvSpPr>
          <p:nvPr>
            <p:ph idx="1"/>
          </p:nvPr>
        </p:nvSpPr>
        <p:spPr>
          <a:xfrm>
            <a:off x="1064525" y="1419367"/>
            <a:ext cx="10440087" cy="4491855"/>
          </a:xfrm>
        </p:spPr>
        <p:txBody>
          <a:bodyPr/>
          <a:lstStyle/>
          <a:p>
            <a:pPr>
              <a:lnSpc>
                <a:spcPct val="20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Quality metrics are </a:t>
            </a:r>
            <a:r>
              <a:rPr lang="en-US" dirty="0" smtClean="0">
                <a:latin typeface="Times New Roman" panose="02020603050405020304" pitchFamily="18" charset="0"/>
                <a:cs typeface="Times New Roman" panose="02020603050405020304" pitchFamily="18" charset="0"/>
              </a:rPr>
              <a:t>a crucial </a:t>
            </a:r>
            <a:r>
              <a:rPr lang="en-US" dirty="0">
                <a:latin typeface="Times New Roman" panose="02020603050405020304" pitchFamily="18" charset="0"/>
                <a:cs typeface="Times New Roman" panose="02020603050405020304" pitchFamily="18" charset="0"/>
              </a:rPr>
              <a:t>components of </a:t>
            </a:r>
            <a:r>
              <a:rPr lang="en-US" dirty="0" smtClean="0">
                <a:latin typeface="Times New Roman" panose="02020603050405020304" pitchFamily="18" charset="0"/>
                <a:cs typeface="Times New Roman" panose="02020603050405020304" pitchFamily="18" charset="0"/>
              </a:rPr>
              <a:t>an appropriate ad effective queueing </a:t>
            </a:r>
            <a:r>
              <a:rPr lang="en-US" dirty="0">
                <a:latin typeface="Times New Roman" panose="02020603050405020304" pitchFamily="18" charset="0"/>
                <a:cs typeface="Times New Roman" panose="02020603050405020304" pitchFamily="18" charset="0"/>
              </a:rPr>
              <a:t>staffing model. </a:t>
            </a:r>
            <a:r>
              <a:rPr lang="en-US" dirty="0" smtClean="0">
                <a:latin typeface="Times New Roman" panose="02020603050405020304" pitchFamily="18" charset="0"/>
                <a:cs typeface="Times New Roman" panose="02020603050405020304" pitchFamily="18" charset="0"/>
              </a:rPr>
              <a:t>Quality metrics help in determining the quality of services provided by the skilled nursing facility. The </a:t>
            </a:r>
            <a:r>
              <a:rPr lang="en-US" dirty="0">
                <a:latin typeface="Times New Roman" panose="02020603050405020304" pitchFamily="18" charset="0"/>
                <a:cs typeface="Times New Roman" panose="02020603050405020304" pitchFamily="18" charset="0"/>
              </a:rPr>
              <a:t>quality metrics make it most suitable to the skilled nursing facility </a:t>
            </a:r>
            <a:r>
              <a:rPr lang="en-US" dirty="0" smtClean="0">
                <a:latin typeface="Times New Roman" panose="02020603050405020304" pitchFamily="18" charset="0"/>
                <a:cs typeface="Times New Roman" panose="02020603050405020304" pitchFamily="18" charset="0"/>
              </a:rPr>
              <a:t>to address </a:t>
            </a:r>
            <a:r>
              <a:rPr lang="en-US" dirty="0">
                <a:latin typeface="Times New Roman" panose="02020603050405020304" pitchFamily="18" charset="0"/>
                <a:cs typeface="Times New Roman" panose="02020603050405020304" pitchFamily="18" charset="0"/>
              </a:rPr>
              <a:t>patient needs (</a:t>
            </a:r>
            <a:r>
              <a:rPr lang="en-US" dirty="0" smtClean="0">
                <a:latin typeface="Times New Roman" panose="02020603050405020304" pitchFamily="18" charset="0"/>
                <a:cs typeface="Times New Roman" panose="02020603050405020304" pitchFamily="18" charset="0"/>
              </a:rPr>
              <a:t>Han et al., 2017). </a:t>
            </a:r>
            <a:endParaRPr lang="en-US" dirty="0">
              <a:latin typeface="Times New Roman" panose="02020603050405020304" pitchFamily="18" charset="0"/>
              <a:cs typeface="Times New Roman" panose="02020603050405020304" pitchFamily="18" charset="0"/>
            </a:endParaRPr>
          </a:p>
          <a:p>
            <a:pPr lvl="2">
              <a:lnSpc>
                <a:spcPct val="200000"/>
              </a:lnSpc>
            </a:pPr>
            <a:r>
              <a:rPr lang="en-US" sz="1800" dirty="0">
                <a:latin typeface="Times New Roman" panose="02020603050405020304" pitchFamily="18" charset="0"/>
                <a:cs typeface="Times New Roman" panose="02020603050405020304" pitchFamily="18" charset="0"/>
              </a:rPr>
              <a:t>A minimum nursing staff to client ratio.</a:t>
            </a:r>
          </a:p>
          <a:p>
            <a:pPr lvl="2">
              <a:lnSpc>
                <a:spcPct val="200000"/>
              </a:lnSpc>
            </a:pPr>
            <a:r>
              <a:rPr lang="en-US" sz="1800" dirty="0">
                <a:latin typeface="Times New Roman" panose="02020603050405020304" pitchFamily="18" charset="0"/>
                <a:cs typeface="Times New Roman" panose="02020603050405020304" pitchFamily="18" charset="0"/>
              </a:rPr>
              <a:t>Total direct productive period of services per patient day </a:t>
            </a:r>
          </a:p>
          <a:p>
            <a:pPr lvl="2">
              <a:lnSpc>
                <a:spcPct val="200000"/>
              </a:lnSpc>
            </a:pPr>
            <a:r>
              <a:rPr lang="en-US" sz="1800" dirty="0">
                <a:latin typeface="Times New Roman" panose="02020603050405020304" pitchFamily="18" charset="0"/>
                <a:cs typeface="Times New Roman" panose="02020603050405020304" pitchFamily="18" charset="0"/>
              </a:rPr>
              <a:t>Patient centered services.</a:t>
            </a:r>
          </a:p>
          <a:p>
            <a:pPr marL="0" indent="0">
              <a:lnSpc>
                <a:spcPct val="200000"/>
              </a:lnSpc>
              <a:buNone/>
            </a:pP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73736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51719C-E4E2-48AB-8322-1E37D4FE2177}"/>
              </a:ext>
            </a:extLst>
          </p:cNvPr>
          <p:cNvSpPr>
            <a:spLocks noGrp="1"/>
          </p:cNvSpPr>
          <p:nvPr>
            <p:ph type="title"/>
          </p:nvPr>
        </p:nvSpPr>
        <p:spPr>
          <a:xfrm>
            <a:off x="2592925" y="624110"/>
            <a:ext cx="8911687" cy="794787"/>
          </a:xfrm>
        </p:spPr>
        <p:txBody>
          <a:bodyPr/>
          <a:lstStyle/>
          <a:p>
            <a:r>
              <a:rPr lang="en-US" dirty="0">
                <a:latin typeface="Times New Roman" panose="02020603050405020304" pitchFamily="18" charset="0"/>
                <a:cs typeface="Times New Roman" panose="02020603050405020304" pitchFamily="18" charset="0"/>
              </a:rPr>
              <a:t>Quality </a:t>
            </a:r>
            <a:r>
              <a:rPr lang="en-US" dirty="0" smtClean="0">
                <a:latin typeface="Times New Roman" panose="02020603050405020304" pitchFamily="18" charset="0"/>
                <a:cs typeface="Times New Roman" panose="02020603050405020304" pitchFamily="18" charset="0"/>
              </a:rPr>
              <a:t>Metrics </a:t>
            </a:r>
            <a:endParaRPr lang="x-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DE0479E-CF61-4327-A900-6BDCA518F052}"/>
              </a:ext>
            </a:extLst>
          </p:cNvPr>
          <p:cNvSpPr>
            <a:spLocks noGrp="1"/>
          </p:cNvSpPr>
          <p:nvPr>
            <p:ph idx="1"/>
          </p:nvPr>
        </p:nvSpPr>
        <p:spPr>
          <a:xfrm>
            <a:off x="1433015" y="1418897"/>
            <a:ext cx="10071597" cy="4492325"/>
          </a:xfrm>
        </p:spPr>
        <p:txBody>
          <a:bodyPr>
            <a:normAutofit/>
          </a:bodyPr>
          <a:lstStyle/>
          <a:p>
            <a:pPr>
              <a:lnSpc>
                <a:spcPct val="200000"/>
              </a:lnSpc>
            </a:pPr>
            <a:r>
              <a:rPr lang="en-US" dirty="0">
                <a:latin typeface="Times New Roman" panose="02020603050405020304" pitchFamily="18" charset="0"/>
                <a:cs typeface="Times New Roman" panose="02020603050405020304" pitchFamily="18" charset="0"/>
              </a:rPr>
              <a:t>Updated information technology </a:t>
            </a:r>
            <a:r>
              <a:rPr lang="en-US" dirty="0" smtClean="0">
                <a:latin typeface="Times New Roman" panose="02020603050405020304" pitchFamily="18" charset="0"/>
                <a:cs typeface="Times New Roman" panose="02020603050405020304" pitchFamily="18" charset="0"/>
              </a:rPr>
              <a:t>systems which provide data that can be used in making operational and clinical decision making. Information provided by these information technology systems include service periods and the patient’s needs for care. </a:t>
            </a:r>
            <a:endParaRPr lang="en-US" dirty="0">
              <a:latin typeface="Times New Roman" panose="02020603050405020304" pitchFamily="18" charset="0"/>
              <a:cs typeface="Times New Roman" panose="02020603050405020304" pitchFamily="18" charset="0"/>
            </a:endParaRPr>
          </a:p>
          <a:p>
            <a:pPr>
              <a:lnSpc>
                <a:spcPct val="200000"/>
              </a:lnSpc>
            </a:pPr>
            <a:r>
              <a:rPr lang="en-US" dirty="0">
                <a:latin typeface="Times New Roman" panose="02020603050405020304" pitchFamily="18" charset="0"/>
                <a:cs typeface="Times New Roman" panose="02020603050405020304" pitchFamily="18" charset="0"/>
              </a:rPr>
              <a:t>Reduced waiting time for nursing services</a:t>
            </a:r>
            <a:r>
              <a:rPr lang="en-US" dirty="0" smtClean="0">
                <a:latin typeface="Times New Roman" panose="02020603050405020304" pitchFamily="18" charset="0"/>
                <a:cs typeface="Times New Roman" panose="02020603050405020304" pitchFamily="18" charset="0"/>
              </a:rPr>
              <a:t>. It is essential that patients receive care when the need it.</a:t>
            </a:r>
            <a:endParaRPr lang="en-US" dirty="0">
              <a:latin typeface="Times New Roman" panose="02020603050405020304" pitchFamily="18" charset="0"/>
              <a:cs typeface="Times New Roman" panose="02020603050405020304" pitchFamily="18" charset="0"/>
            </a:endParaRPr>
          </a:p>
          <a:p>
            <a:pPr>
              <a:lnSpc>
                <a:spcPct val="200000"/>
              </a:lnSpc>
            </a:pPr>
            <a:r>
              <a:rPr lang="en-US" dirty="0">
                <a:latin typeface="Times New Roman" panose="02020603050405020304" pitchFamily="18" charset="0"/>
                <a:cs typeface="Times New Roman" panose="02020603050405020304" pitchFamily="18" charset="0"/>
              </a:rPr>
              <a:t>All the nurses are equally </a:t>
            </a:r>
            <a:r>
              <a:rPr lang="en-US" dirty="0" smtClean="0">
                <a:latin typeface="Times New Roman" panose="02020603050405020304" pitchFamily="18" charset="0"/>
                <a:cs typeface="Times New Roman" panose="02020603050405020304" pitchFamily="18" charset="0"/>
              </a:rPr>
              <a:t>well-trained.  Training enhances the nurses capacity to deal with patient needs therefore enhancing the quality of care provided. </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69438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4AA305-AF63-4578-9A0D-32703BDBE5D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Budgetary implications </a:t>
            </a:r>
            <a:endParaRPr lang="x-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A6F9149-74DB-4A8F-91A4-31618C05610A}"/>
              </a:ext>
            </a:extLst>
          </p:cNvPr>
          <p:cNvSpPr>
            <a:spLocks noGrp="1"/>
          </p:cNvSpPr>
          <p:nvPr>
            <p:ph idx="1"/>
          </p:nvPr>
        </p:nvSpPr>
        <p:spPr>
          <a:xfrm>
            <a:off x="1623848" y="1434662"/>
            <a:ext cx="9880764" cy="4476560"/>
          </a:xfrm>
        </p:spPr>
        <p:txBody>
          <a:bodyPr/>
          <a:lstStyle/>
          <a:p>
            <a:pPr>
              <a:lnSpc>
                <a:spcPct val="200000"/>
              </a:lnSpc>
            </a:pPr>
            <a:r>
              <a:rPr lang="en-US" dirty="0">
                <a:latin typeface="Times New Roman" panose="02020603050405020304" pitchFamily="18" charset="0"/>
                <a:cs typeface="Times New Roman" panose="02020603050405020304" pitchFamily="18" charset="0"/>
              </a:rPr>
              <a:t>Implementation of information technology systems that provide </a:t>
            </a:r>
            <a:r>
              <a:rPr lang="en-US" dirty="0" smtClean="0">
                <a:latin typeface="Times New Roman" panose="02020603050405020304" pitchFamily="18" charset="0"/>
                <a:cs typeface="Times New Roman" panose="02020603050405020304" pitchFamily="18" charset="0"/>
              </a:rPr>
              <a:t>updated data can be costly and expensive. Additionally, the costs are increased by the need to hire skilled staff who will provide health care services to patients at the nursing facility. Mosley (2019) asserts that more than half of the costs in healthcare is spent on training nursing staff. Consequently, for the facility to be able to provide appropriate care to its patients, the facility may need to hire additional staff who will help in serving and providing healthcare to the patients. </a:t>
            </a:r>
            <a:endParaRPr lang="en-US" dirty="0">
              <a:latin typeface="Times New Roman" panose="02020603050405020304" pitchFamily="18" charset="0"/>
              <a:cs typeface="Times New Roman" panose="02020603050405020304" pitchFamily="18" charset="0"/>
            </a:endParaRPr>
          </a:p>
          <a:p>
            <a:pPr marL="0" indent="0">
              <a:lnSpc>
                <a:spcPct val="200000"/>
              </a:lnSpc>
              <a:buNone/>
            </a:pP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45799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C9F6AC-34D1-49FB-B08C-5DB4DD781705}"/>
              </a:ext>
            </a:extLst>
          </p:cNvPr>
          <p:cNvSpPr>
            <a:spLocks noGrp="1"/>
          </p:cNvSpPr>
          <p:nvPr>
            <p:ph type="title"/>
          </p:nvPr>
        </p:nvSpPr>
        <p:spPr>
          <a:xfrm>
            <a:off x="2387974" y="308799"/>
            <a:ext cx="8911687" cy="1280890"/>
          </a:xfrm>
        </p:spPr>
        <p:txBody>
          <a:bodyPr/>
          <a:lstStyle/>
          <a:p>
            <a:r>
              <a:rPr lang="en-US" dirty="0">
                <a:latin typeface="Times New Roman" panose="02020603050405020304" pitchFamily="18" charset="0"/>
                <a:cs typeface="Times New Roman" panose="02020603050405020304" pitchFamily="18" charset="0"/>
              </a:rPr>
              <a:t>Continuous </a:t>
            </a:r>
            <a:r>
              <a:rPr lang="en-US" dirty="0" smtClean="0">
                <a:latin typeface="Times New Roman" panose="02020603050405020304" pitchFamily="18" charset="0"/>
                <a:cs typeface="Times New Roman" panose="02020603050405020304" pitchFamily="18" charset="0"/>
              </a:rPr>
              <a:t>Monitoring </a:t>
            </a:r>
            <a:r>
              <a:rPr lang="en-US" dirty="0">
                <a:latin typeface="Times New Roman" panose="02020603050405020304" pitchFamily="18" charset="0"/>
                <a:cs typeface="Times New Roman" panose="02020603050405020304" pitchFamily="18" charset="0"/>
              </a:rPr>
              <a:t>P</a:t>
            </a:r>
            <a:r>
              <a:rPr lang="en-US" dirty="0" smtClean="0">
                <a:latin typeface="Times New Roman" panose="02020603050405020304" pitchFamily="18" charset="0"/>
                <a:cs typeface="Times New Roman" panose="02020603050405020304" pitchFamily="18" charset="0"/>
              </a:rPr>
              <a:t>lan </a:t>
            </a:r>
            <a:endParaRPr lang="x-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0BF9231-8B2F-45A5-BA89-6B255D6C1097}"/>
              </a:ext>
            </a:extLst>
          </p:cNvPr>
          <p:cNvSpPr>
            <a:spLocks noGrp="1"/>
          </p:cNvSpPr>
          <p:nvPr>
            <p:ph idx="1"/>
          </p:nvPr>
        </p:nvSpPr>
        <p:spPr>
          <a:xfrm>
            <a:off x="1387366" y="1213945"/>
            <a:ext cx="10117246" cy="5470634"/>
          </a:xfrm>
        </p:spPr>
        <p:txBody>
          <a:bodyPr>
            <a:noAutofit/>
          </a:bodyPr>
          <a:lstStyle/>
          <a:p>
            <a:pPr>
              <a:lnSpc>
                <a:spcPct val="20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A process in place to observe the progress of the model. </a:t>
            </a:r>
            <a:r>
              <a:rPr lang="en-US" dirty="0" smtClean="0">
                <a:latin typeface="Times New Roman" panose="02020603050405020304" pitchFamily="18" charset="0"/>
                <a:cs typeface="Times New Roman" panose="02020603050405020304" pitchFamily="18" charset="0"/>
              </a:rPr>
              <a:t>It evaluates the effectiveness of the nursing staffing model on the skilled nursing facility. The continuous monitoring plan seeks to ensure that the healthcare facility objectives are met.</a:t>
            </a:r>
          </a:p>
          <a:p>
            <a:pPr>
              <a:lnSpc>
                <a:spcPct val="200000"/>
              </a:lnSpc>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The skilled nursing facility can evaluate its performance and the effectiveness of the staffing model through the review of data and information provided by the technological systems (</a:t>
            </a:r>
            <a:r>
              <a:rPr lang="en-US" dirty="0">
                <a:latin typeface="Times New Roman" panose="02020603050405020304" pitchFamily="18" charset="0"/>
                <a:cs typeface="Times New Roman" panose="02020603050405020304" pitchFamily="18" charset="0"/>
              </a:rPr>
              <a:t>Wolf, 2020</a:t>
            </a:r>
            <a:r>
              <a:rPr lang="en-US" dirty="0" smtClean="0">
                <a:latin typeface="Times New Roman" panose="02020603050405020304" pitchFamily="18" charset="0"/>
                <a:cs typeface="Times New Roman" panose="02020603050405020304" pitchFamily="18" charset="0"/>
              </a:rPr>
              <a:t>). It is essential to evaluate and monitor the effectiveness of a staffing model and enhance the quality of care services provided. </a:t>
            </a:r>
            <a:endParaRPr lang="en-US" dirty="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Additionally, the staffing model can be evaluated through periodic </a:t>
            </a:r>
            <a:r>
              <a:rPr lang="en-US" dirty="0">
                <a:latin typeface="Times New Roman" panose="02020603050405020304" pitchFamily="18" charset="0"/>
                <a:cs typeface="Times New Roman" panose="02020603050405020304" pitchFamily="18" charset="0"/>
              </a:rPr>
              <a:t>assessment of skilled nursing staff and quality of services. </a:t>
            </a:r>
          </a:p>
          <a:p>
            <a:pPr>
              <a:lnSpc>
                <a:spcPct val="200000"/>
              </a:lnSpc>
              <a:buFont typeface="Wingdings" panose="05000000000000000000" pitchFamily="2" charset="2"/>
              <a:buChar char="q"/>
            </a:pP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91566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03547D-E96A-45F8-AB52-06F1927302F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Conclusion </a:t>
            </a:r>
            <a:endParaRPr lang="x-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6A12699-789C-4B9D-AB65-EFAC0A287A74}"/>
              </a:ext>
            </a:extLst>
          </p:cNvPr>
          <p:cNvSpPr>
            <a:spLocks noGrp="1"/>
          </p:cNvSpPr>
          <p:nvPr>
            <p:ph idx="1"/>
          </p:nvPr>
        </p:nvSpPr>
        <p:spPr>
          <a:xfrm>
            <a:off x="1450428" y="1261241"/>
            <a:ext cx="10054184" cy="4649981"/>
          </a:xfrm>
        </p:spPr>
        <p:txBody>
          <a:bodyPr>
            <a:normAutofit/>
          </a:bodyPr>
          <a:lstStyle/>
          <a:p>
            <a:pPr>
              <a:lnSpc>
                <a:spcPct val="200000"/>
              </a:lnSpc>
            </a:pPr>
            <a:r>
              <a:rPr lang="en-US" dirty="0">
                <a:latin typeface="Times New Roman" panose="02020603050405020304" pitchFamily="18" charset="0"/>
                <a:cs typeface="Times New Roman" panose="02020603050405020304" pitchFamily="18" charset="0"/>
              </a:rPr>
              <a:t>A queueing staffing model </a:t>
            </a:r>
            <a:r>
              <a:rPr lang="en-US" dirty="0" smtClean="0">
                <a:latin typeface="Times New Roman" panose="02020603050405020304" pitchFamily="18" charset="0"/>
                <a:cs typeface="Times New Roman" panose="02020603050405020304" pitchFamily="18" charset="0"/>
              </a:rPr>
              <a:t>is essentially </a:t>
            </a:r>
            <a:r>
              <a:rPr lang="en-US" dirty="0">
                <a:latin typeface="Times New Roman" panose="02020603050405020304" pitchFamily="18" charset="0"/>
                <a:cs typeface="Times New Roman" panose="02020603050405020304" pitchFamily="18" charset="0"/>
              </a:rPr>
              <a:t>a two dimensional </a:t>
            </a:r>
            <a:r>
              <a:rPr lang="en-US" dirty="0" smtClean="0">
                <a:latin typeface="Times New Roman" panose="02020603050405020304" pitchFamily="18" charset="0"/>
                <a:cs typeface="Times New Roman" panose="02020603050405020304" pitchFamily="18" charset="0"/>
              </a:rPr>
              <a:t>plan which takes into account the number of nurses and bed available at the nursing facility. </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staffing model is appropriate for the nursing facility as it </a:t>
            </a:r>
            <a:r>
              <a:rPr lang="en-US" dirty="0">
                <a:latin typeface="Times New Roman" panose="02020603050405020304" pitchFamily="18" charset="0"/>
                <a:cs typeface="Times New Roman" panose="02020603050405020304" pitchFamily="18" charset="0"/>
              </a:rPr>
              <a:t>aims at availing well timed medical services to </a:t>
            </a:r>
            <a:r>
              <a:rPr lang="en-US" dirty="0" smtClean="0">
                <a:latin typeface="Times New Roman" panose="02020603050405020304" pitchFamily="18" charset="0"/>
                <a:cs typeface="Times New Roman" panose="02020603050405020304" pitchFamily="18" charset="0"/>
              </a:rPr>
              <a:t>clients when they need it. </a:t>
            </a:r>
            <a:endParaRPr lang="en-US" dirty="0">
              <a:latin typeface="Times New Roman" panose="02020603050405020304" pitchFamily="18" charset="0"/>
              <a:cs typeface="Times New Roman" panose="02020603050405020304" pitchFamily="18" charset="0"/>
            </a:endParaRPr>
          </a:p>
          <a:p>
            <a:pPr>
              <a:lnSpc>
                <a:spcPct val="200000"/>
              </a:lnSpc>
            </a:pPr>
            <a:r>
              <a:rPr lang="en-US" dirty="0" smtClean="0">
                <a:latin typeface="Times New Roman" panose="02020603050405020304" pitchFamily="18" charset="0"/>
                <a:cs typeface="Times New Roman" panose="02020603050405020304" pitchFamily="18" charset="0"/>
              </a:rPr>
              <a:t>The queuing model also </a:t>
            </a:r>
            <a:r>
              <a:rPr lang="en-US" dirty="0">
                <a:latin typeface="Times New Roman" panose="02020603050405020304" pitchFamily="18" charset="0"/>
                <a:cs typeface="Times New Roman" panose="02020603050405020304" pitchFamily="18" charset="0"/>
              </a:rPr>
              <a:t>e</a:t>
            </a:r>
            <a:r>
              <a:rPr lang="en-US" dirty="0" smtClean="0">
                <a:latin typeface="Times New Roman" panose="02020603050405020304" pitchFamily="18" charset="0"/>
                <a:cs typeface="Times New Roman" panose="02020603050405020304" pitchFamily="18" charset="0"/>
              </a:rPr>
              <a:t>nsures there are optimal </a:t>
            </a:r>
            <a:r>
              <a:rPr lang="en-US" dirty="0">
                <a:latin typeface="Times New Roman" panose="02020603050405020304" pitchFamily="18" charset="0"/>
                <a:cs typeface="Times New Roman" panose="02020603050405020304" pitchFamily="18" charset="0"/>
              </a:rPr>
              <a:t>nursing staff are </a:t>
            </a:r>
            <a:r>
              <a:rPr lang="en-US" dirty="0" smtClean="0">
                <a:latin typeface="Times New Roman" panose="02020603050405020304" pitchFamily="18" charset="0"/>
                <a:cs typeface="Times New Roman" panose="02020603050405020304" pitchFamily="18" charset="0"/>
              </a:rPr>
              <a:t>available at the facility to help patient in the facility. Additionally, it provides </a:t>
            </a:r>
            <a:r>
              <a:rPr lang="en-US" dirty="0">
                <a:latin typeface="Times New Roman" panose="02020603050405020304" pitchFamily="18" charset="0"/>
                <a:cs typeface="Times New Roman" panose="02020603050405020304" pitchFamily="18" charset="0"/>
              </a:rPr>
              <a:t>insight into phenomenon in nursing facility set </a:t>
            </a:r>
            <a:r>
              <a:rPr lang="en-US" dirty="0" smtClean="0">
                <a:latin typeface="Times New Roman" panose="02020603050405020304" pitchFamily="18" charset="0"/>
                <a:cs typeface="Times New Roman" panose="02020603050405020304" pitchFamily="18" charset="0"/>
              </a:rPr>
              <a:t>up and ensures </a:t>
            </a:r>
            <a:r>
              <a:rPr lang="en-US" dirty="0">
                <a:latin typeface="Times New Roman" panose="02020603050405020304" pitchFamily="18" charset="0"/>
                <a:cs typeface="Times New Roman" panose="02020603050405020304" pitchFamily="18" charset="0"/>
              </a:rPr>
              <a:t>an homogeneous staffing.</a:t>
            </a:r>
          </a:p>
          <a:p>
            <a:pPr>
              <a:lnSpc>
                <a:spcPct val="200000"/>
              </a:lnSpc>
            </a:pPr>
            <a:endParaRPr lang="en-US" dirty="0"/>
          </a:p>
        </p:txBody>
      </p:sp>
    </p:spTree>
    <p:extLst>
      <p:ext uri="{BB962C8B-B14F-4D97-AF65-F5344CB8AC3E}">
        <p14:creationId xmlns:p14="http://schemas.microsoft.com/office/powerpoint/2010/main" xmlns="" val="536643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B83D8E-3D0F-402F-96EE-9B1B72E9766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 </a:t>
            </a:r>
            <a:endParaRPr lang="x-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DCF46A0-C54E-4C52-8CD2-7465B2EC4804}"/>
              </a:ext>
            </a:extLst>
          </p:cNvPr>
          <p:cNvSpPr>
            <a:spLocks noGrp="1"/>
          </p:cNvSpPr>
          <p:nvPr>
            <p:ph idx="1"/>
          </p:nvPr>
        </p:nvSpPr>
        <p:spPr>
          <a:xfrm>
            <a:off x="1132764" y="1337481"/>
            <a:ext cx="10371848" cy="4573741"/>
          </a:xfrm>
        </p:spPr>
        <p:txBody>
          <a:bodyPr>
            <a:normAutofit/>
          </a:bodyPr>
          <a:lstStyle/>
          <a:p>
            <a:pPr>
              <a:lnSpc>
                <a:spcPct val="200000"/>
              </a:lnSpc>
            </a:pPr>
            <a:r>
              <a:rPr lang="en-US" dirty="0">
                <a:latin typeface="Times New Roman" panose="02020603050405020304" pitchFamily="18" charset="0"/>
                <a:cs typeface="Times New Roman" panose="02020603050405020304" pitchFamily="18" charset="0"/>
              </a:rPr>
              <a:t>Wolf, L. (2020). How safe staffing can improve emergency nursing: time to cut the Gordian knot. </a:t>
            </a:r>
            <a:r>
              <a:rPr lang="en-US" i="1" dirty="0">
                <a:latin typeface="Times New Roman" panose="02020603050405020304" pitchFamily="18" charset="0"/>
                <a:cs typeface="Times New Roman" panose="02020603050405020304" pitchFamily="18" charset="0"/>
              </a:rPr>
              <a:t>Emergency Nurse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28</a:t>
            </a:r>
            <a:r>
              <a:rPr lang="en-US" dirty="0">
                <a:latin typeface="Times New Roman" panose="02020603050405020304" pitchFamily="18" charset="0"/>
                <a:cs typeface="Times New Roman" panose="02020603050405020304" pitchFamily="18" charset="0"/>
              </a:rPr>
              <a:t>(1).</a:t>
            </a:r>
          </a:p>
          <a:p>
            <a:pPr>
              <a:lnSpc>
                <a:spcPct val="200000"/>
              </a:lnSpc>
            </a:pPr>
            <a:r>
              <a:rPr lang="en-US" dirty="0">
                <a:latin typeface="Times New Roman" panose="02020603050405020304" pitchFamily="18" charset="0"/>
                <a:cs typeface="Times New Roman" panose="02020603050405020304" pitchFamily="18" charset="0"/>
              </a:rPr>
              <a:t>Mitchell, G., Cousins, C., Burrows, R., &amp; Cousins, G. (2017). A review of safe‐staffing models and their applicability to care homes. </a:t>
            </a:r>
            <a:r>
              <a:rPr lang="en-US" i="1" dirty="0">
                <a:latin typeface="Times New Roman" panose="02020603050405020304" pitchFamily="18" charset="0"/>
                <a:cs typeface="Times New Roman" panose="02020603050405020304" pitchFamily="18" charset="0"/>
              </a:rPr>
              <a:t>Journal of nursing management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25</a:t>
            </a:r>
            <a:r>
              <a:rPr lang="en-US" dirty="0">
                <a:latin typeface="Times New Roman" panose="02020603050405020304" pitchFamily="18" charset="0"/>
                <a:cs typeface="Times New Roman" panose="02020603050405020304" pitchFamily="18" charset="0"/>
              </a:rPr>
              <a:t>(2), 157-162.</a:t>
            </a:r>
          </a:p>
          <a:p>
            <a:pPr>
              <a:lnSpc>
                <a:spcPct val="200000"/>
              </a:lnSpc>
            </a:pPr>
            <a:r>
              <a:rPr lang="en-US" dirty="0">
                <a:latin typeface="Times New Roman" panose="02020603050405020304" pitchFamily="18" charset="0"/>
                <a:cs typeface="Times New Roman" panose="02020603050405020304" pitchFamily="18" charset="0"/>
              </a:rPr>
              <a:t>Han, K., </a:t>
            </a:r>
            <a:r>
              <a:rPr lang="en-US" dirty="0" err="1">
                <a:latin typeface="Times New Roman" panose="02020603050405020304" pitchFamily="18" charset="0"/>
                <a:cs typeface="Times New Roman" panose="02020603050405020304" pitchFamily="18" charset="0"/>
              </a:rPr>
              <a:t>Trinkoff</a:t>
            </a:r>
            <a:r>
              <a:rPr lang="en-US" dirty="0">
                <a:latin typeface="Times New Roman" panose="02020603050405020304" pitchFamily="18" charset="0"/>
                <a:cs typeface="Times New Roman" panose="02020603050405020304" pitchFamily="18" charset="0"/>
              </a:rPr>
              <a:t>, A. M., </a:t>
            </a:r>
            <a:r>
              <a:rPr lang="en-US" dirty="0" err="1">
                <a:latin typeface="Times New Roman" panose="02020603050405020304" pitchFamily="18" charset="0"/>
                <a:cs typeface="Times New Roman" panose="02020603050405020304" pitchFamily="18" charset="0"/>
              </a:rPr>
              <a:t>Storr</a:t>
            </a:r>
            <a:r>
              <a:rPr lang="en-US" dirty="0">
                <a:latin typeface="Times New Roman" panose="02020603050405020304" pitchFamily="18" charset="0"/>
                <a:cs typeface="Times New Roman" panose="02020603050405020304" pitchFamily="18" charset="0"/>
              </a:rPr>
              <a:t>, C. L., Lerner, N., &amp; Yang, B. K. (2017). Variation across US assisted living facilities: Admissions, resident care needs, and staffing. </a:t>
            </a:r>
            <a:r>
              <a:rPr lang="en-US" i="1" dirty="0">
                <a:latin typeface="Times New Roman" panose="02020603050405020304" pitchFamily="18" charset="0"/>
                <a:cs typeface="Times New Roman" panose="02020603050405020304" pitchFamily="18" charset="0"/>
              </a:rPr>
              <a:t>Journal of Nursing Scholarship</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49</a:t>
            </a:r>
            <a:r>
              <a:rPr lang="en-US" dirty="0">
                <a:latin typeface="Times New Roman" panose="02020603050405020304" pitchFamily="18" charset="0"/>
                <a:cs typeface="Times New Roman" panose="02020603050405020304" pitchFamily="18" charset="0"/>
              </a:rPr>
              <a:t>(1), 24-32.</a:t>
            </a:r>
          </a:p>
          <a:p>
            <a:pPr>
              <a:lnSpc>
                <a:spcPct val="200000"/>
              </a:lnSpc>
            </a:pPr>
            <a:r>
              <a:rPr lang="en-US" dirty="0">
                <a:latin typeface="Times New Roman" panose="02020603050405020304" pitchFamily="18" charset="0"/>
                <a:cs typeface="Times New Roman" panose="02020603050405020304" pitchFamily="18" charset="0"/>
              </a:rPr>
              <a:t>Mosley, L. (2019). Modelling the demand of healthcare systems using infinite-server queueing models.</a:t>
            </a:r>
          </a:p>
        </p:txBody>
      </p:sp>
    </p:spTree>
    <p:extLst>
      <p:ext uri="{BB962C8B-B14F-4D97-AF65-F5344CB8AC3E}">
        <p14:creationId xmlns:p14="http://schemas.microsoft.com/office/powerpoint/2010/main" xmlns="" val="226190402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489A431E-722E-4593-BF48-1C42686E47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7F4E112-810E-4A37-A8B2-3B5DDE771497}">
  <ds:schemaRefs>
    <ds:schemaRef ds:uri="http://schemas.microsoft.com/sharepoint/v3/contenttype/forms"/>
  </ds:schemaRefs>
</ds:datastoreItem>
</file>

<file path=customXml/itemProps3.xml><?xml version="1.0" encoding="utf-8"?>
<ds:datastoreItem xmlns:ds="http://schemas.openxmlformats.org/officeDocument/2006/customXml" ds:itemID="{630306FE-3C13-447E-86EE-A14EA9341C8A}">
  <ds:schemaRefs>
    <ds:schemaRef ds:uri="http://purl.org/dc/term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16c05727-aa75-4e4a-9b5f-8a80a1165891"/>
    <ds:schemaRef ds:uri="http://schemas.microsoft.com/office/2006/documentManagement/type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Wisp design</Template>
  <TotalTime>0</TotalTime>
  <Words>2326</Words>
  <Application>Microsoft Office PowerPoint</Application>
  <PresentationFormat>Custom</PresentationFormat>
  <Paragraphs>67</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Wisp</vt:lpstr>
      <vt:lpstr>STAFFING MODEL</vt:lpstr>
      <vt:lpstr>Introduction</vt:lpstr>
      <vt:lpstr>Skilled Nursing Facility</vt:lpstr>
      <vt:lpstr>Staffing Models </vt:lpstr>
      <vt:lpstr>A Queueing Staffing model </vt:lpstr>
      <vt:lpstr>A Queueing Staffing Model </vt:lpstr>
      <vt:lpstr>Quality Metrics </vt:lpstr>
      <vt:lpstr>Quality Metrics </vt:lpstr>
      <vt:lpstr>Budgetary implications </vt:lpstr>
      <vt:lpstr>Continuous Monitoring Plan </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2020-03-24T05:23:36Z</dcterms:created>
  <dcterms:modified xsi:type="dcterms:W3CDTF">2020-03-24T21:25:47Z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